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T Sans Narrow"/>
      <p:regular r:id="rId18"/>
      <p:bold r:id="rId19"/>
    </p:embeddedFon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6.xml"/><Relationship Id="rId22" Type="http://schemas.openxmlformats.org/officeDocument/2006/relationships/font" Target="fonts/OpenSans-italic.fntdata"/><Relationship Id="rId10" Type="http://schemas.openxmlformats.org/officeDocument/2006/relationships/slide" Target="slides/slide5.xml"/><Relationship Id="rId21"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TSansNarrow-bold.fntdata"/><Relationship Id="rId6" Type="http://schemas.openxmlformats.org/officeDocument/2006/relationships/slide" Target="slides/slide1.xml"/><Relationship Id="rId18" Type="http://schemas.openxmlformats.org/officeDocument/2006/relationships/font" Target="fonts/PTSansNarrow-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e647c05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e647c05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Temperature - species specific </a:t>
            </a:r>
            <a:r>
              <a:rPr lang="en" sz="1400"/>
              <a:t>temperature</a:t>
            </a:r>
            <a:r>
              <a:rPr lang="en" sz="1400"/>
              <a:t> profiles may reveal subtle differences in physiological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Buffer- potassium carbonate and </a:t>
            </a:r>
            <a:r>
              <a:rPr lang="en" sz="1400"/>
              <a:t>calcium</a:t>
            </a:r>
            <a:r>
              <a:rPr lang="en" sz="1400"/>
              <a:t> hydroxide, determine best combination of temp and salt per species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Assays -  unexpected results in lactate levels, further physiological assays needed to asses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5e647c05e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5e647c05e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Stock - consider conditions around system to determine the best stock based on temperature and buffer </a:t>
            </a:r>
            <a:r>
              <a:rPr lang="en" sz="1400"/>
              <a:t>management</a:t>
            </a:r>
            <a:r>
              <a:rPr lang="en" sz="1400"/>
              <a:t> strategies as part of the larger value assessment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Industry - increasing demand drives new opportunities, species and temperature specific information will reduce expansion costs in the form of reducing loss to system calibration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Having established thresholds for target stock can inform management strategies to reduce the risk of poor temperature </a:t>
            </a:r>
            <a:r>
              <a:rPr lang="en" sz="1400"/>
              <a:t>maintenance</a:t>
            </a:r>
            <a:r>
              <a:rPr lang="en" sz="1400"/>
              <a:t> or buffer application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5e647c05e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5e647c05e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5fbb03de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fbb03de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fbb03de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5fbb03de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5fbb03de3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5fbb03de3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fbb03de3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5fbb03de3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fbb03de3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5fbb03de3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5fbb03de3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5fbb03de3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5fbb03de3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5fbb03de3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5e647c05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5e647c05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Foundation -  effects of reduced carbonate for calcifying marine organisms is well documented, as is heavy metal toxic build up in, but consequences of over saturation of buffering salts are unexplored or at least undocumented.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Evidence - visual assessment shows mineral build up on bodies and in gills for both the cold and warm water treatment with augmented calcium carbonate concentrations.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Temperature - observable difference between build up in cold water and warm water, following logic of more particulate in warm water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Lactate - Our data did not elucidate an underlying connection between lactate levels and treatment, but that does not mean those relationships do not exist.</a:t>
            </a:r>
            <a:endParaRPr sz="1300"/>
          </a:p>
          <a:p>
            <a:pPr indent="0" lvl="0" marL="0" rtl="0" algn="l">
              <a:spcBef>
                <a:spcPts val="0"/>
              </a:spcBef>
              <a:spcAft>
                <a:spcPts val="0"/>
              </a:spcAft>
              <a:buNone/>
            </a:pPr>
            <a:r>
              <a:rPr lang="en" sz="1300"/>
              <a:t>Data collection methods, sample handling errors, and whole treatment mortality events hindered our ability to validate </a:t>
            </a:r>
            <a:r>
              <a:rPr lang="en" sz="1300"/>
              <a:t>physiological</a:t>
            </a:r>
            <a:r>
              <a:rPr lang="en" sz="1300"/>
              <a:t> findings.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In repeating this experiment, we would include resazurin testing to help link oxygen consumption to gill condition.We would also take weight for each organism to quantify the build up of calcium carbonate and would </a:t>
            </a:r>
            <a:r>
              <a:rPr lang="en" sz="1300"/>
              <a:t>euthanize</a:t>
            </a:r>
            <a:r>
              <a:rPr lang="en" sz="1300"/>
              <a:t> all crabs to examination at the end of the study. This would allow tissue analysis to verify the particulate as calcium carbonate</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fisheries.noaa.gov/national/aquaculture/global-aquaculture" TargetMode="External"/><Relationship Id="rId4" Type="http://schemas.openxmlformats.org/officeDocument/2006/relationships/hyperlink" Target="https://doi.org/10.1016/S0044-8486(00)00603-7" TargetMode="External"/><Relationship Id="rId5" Type="http://schemas.openxmlformats.org/officeDocument/2006/relationships/hyperlink" Target="https://doi.org/10.1016/S0044-8486(00)00603-7" TargetMode="External"/><Relationship Id="rId6" Type="http://schemas.openxmlformats.org/officeDocument/2006/relationships/hyperlink" Target="https://doi.org/10.1016/j.aquaculture.2024.741323" TargetMode="External"/><Relationship Id="rId7" Type="http://schemas.openxmlformats.org/officeDocument/2006/relationships/hyperlink" Target="https://doi.org/10.1016/j.aquaculture.2024.74132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 Hint of Lyme</a:t>
            </a:r>
            <a:endParaRPr/>
          </a:p>
        </p:txBody>
      </p:sp>
      <p:sp>
        <p:nvSpPr>
          <p:cNvPr id="67" name="Google Shape;67;p13"/>
          <p:cNvSpPr txBox="1"/>
          <p:nvPr>
            <p:ph idx="1" type="subTitle"/>
          </p:nvPr>
        </p:nvSpPr>
        <p:spPr>
          <a:xfrm>
            <a:off x="2137225" y="2850039"/>
            <a:ext cx="4870500" cy="7926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01418"/>
                </a:solidFill>
                <a:latin typeface="Arial"/>
                <a:ea typeface="Arial"/>
                <a:cs typeface="Arial"/>
                <a:sym typeface="Arial"/>
              </a:rPr>
              <a:t>The Effects of CaCO</a:t>
            </a:r>
            <a:r>
              <a:rPr baseline="-25000" lang="en" sz="1800">
                <a:solidFill>
                  <a:srgbClr val="101418"/>
                </a:solidFill>
                <a:latin typeface="Arial"/>
                <a:ea typeface="Arial"/>
                <a:cs typeface="Arial"/>
                <a:sym typeface="Arial"/>
              </a:rPr>
              <a:t>3</a:t>
            </a:r>
            <a:r>
              <a:rPr lang="en" sz="1800">
                <a:solidFill>
                  <a:srgbClr val="101418"/>
                </a:solidFill>
                <a:latin typeface="Arial"/>
                <a:ea typeface="Arial"/>
                <a:cs typeface="Arial"/>
                <a:sym typeface="Arial"/>
              </a:rPr>
              <a:t> on </a:t>
            </a:r>
            <a:r>
              <a:rPr i="1" lang="en" sz="1800">
                <a:solidFill>
                  <a:srgbClr val="101418"/>
                </a:solidFill>
                <a:latin typeface="Arial"/>
                <a:ea typeface="Arial"/>
                <a:cs typeface="Arial"/>
                <a:sym typeface="Arial"/>
              </a:rPr>
              <a:t>Hemigrapsus oregonensis</a:t>
            </a:r>
            <a:endParaRPr i="1" sz="1800">
              <a:solidFill>
                <a:srgbClr val="101418"/>
              </a:solidFill>
              <a:latin typeface="Arial"/>
              <a:ea typeface="Arial"/>
              <a:cs typeface="Arial"/>
              <a:sym typeface="Arial"/>
            </a:endParaRPr>
          </a:p>
          <a:p>
            <a:pPr indent="0" lvl="0" marL="0" rtl="0" algn="l">
              <a:spcBef>
                <a:spcPts val="0"/>
              </a:spcBef>
              <a:spcAft>
                <a:spcPts val="0"/>
              </a:spcAft>
              <a:buNone/>
            </a:pPr>
            <a:r>
              <a:rPr lang="en" sz="1800">
                <a:solidFill>
                  <a:srgbClr val="101418"/>
                </a:solidFill>
                <a:latin typeface="Arial"/>
                <a:ea typeface="Arial"/>
                <a:cs typeface="Arial"/>
                <a:sym typeface="Arial"/>
              </a:rPr>
              <a:t>Bailey Snodgrass, John Plinka, Sean Berry</a:t>
            </a:r>
            <a:endParaRPr i="1" sz="1800">
              <a:solidFill>
                <a:srgbClr val="101418"/>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pic>
        <p:nvPicPr>
          <p:cNvPr id="68" name="Google Shape;68;p13"/>
          <p:cNvPicPr preferRelativeResize="0"/>
          <p:nvPr/>
        </p:nvPicPr>
        <p:blipFill>
          <a:blip r:embed="rId3">
            <a:alphaModFix/>
          </a:blip>
          <a:stretch>
            <a:fillRect/>
          </a:stretch>
        </p:blipFill>
        <p:spPr>
          <a:xfrm>
            <a:off x="6319526" y="1547625"/>
            <a:ext cx="1763000" cy="1430699"/>
          </a:xfrm>
          <a:prstGeom prst="rect">
            <a:avLst/>
          </a:prstGeom>
          <a:noFill/>
          <a:ln>
            <a:noFill/>
          </a:ln>
        </p:spPr>
      </p:pic>
      <p:pic>
        <p:nvPicPr>
          <p:cNvPr id="69" name="Google Shape;69;p13"/>
          <p:cNvPicPr preferRelativeResize="0"/>
          <p:nvPr/>
        </p:nvPicPr>
        <p:blipFill>
          <a:blip r:embed="rId3">
            <a:alphaModFix/>
          </a:blip>
          <a:stretch>
            <a:fillRect/>
          </a:stretch>
        </p:blipFill>
        <p:spPr>
          <a:xfrm rot="10800000">
            <a:off x="1266576" y="1343475"/>
            <a:ext cx="1763000" cy="1430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t>What’s next?</a:t>
            </a:r>
            <a:endParaRPr sz="3020"/>
          </a:p>
        </p:txBody>
      </p:sp>
      <p:sp>
        <p:nvSpPr>
          <p:cNvPr id="136" name="Google Shape;136;p22"/>
          <p:cNvSpPr txBox="1"/>
          <p:nvPr>
            <p:ph idx="1" type="body"/>
          </p:nvPr>
        </p:nvSpPr>
        <p:spPr>
          <a:xfrm>
            <a:off x="311700" y="1266325"/>
            <a:ext cx="8520600" cy="34986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Resolve temperature impacts on particulate accumulation</a:t>
            </a:r>
            <a:endParaRPr sz="2100"/>
          </a:p>
          <a:p>
            <a:pPr indent="-361950" lvl="0" marL="457200" rtl="0" algn="l">
              <a:spcBef>
                <a:spcPts val="0"/>
              </a:spcBef>
              <a:spcAft>
                <a:spcPts val="0"/>
              </a:spcAft>
              <a:buSzPts val="2100"/>
              <a:buChar char="●"/>
            </a:pPr>
            <a:r>
              <a:rPr lang="en" sz="2100"/>
              <a:t>Repeat experiment with other popular ph buffers</a:t>
            </a:r>
            <a:endParaRPr sz="2100"/>
          </a:p>
          <a:p>
            <a:pPr indent="-361950" lvl="0" marL="457200" rtl="0" algn="l">
              <a:spcBef>
                <a:spcPts val="0"/>
              </a:spcBef>
              <a:spcAft>
                <a:spcPts val="0"/>
              </a:spcAft>
              <a:buSzPts val="2100"/>
              <a:buChar char="●"/>
            </a:pPr>
            <a:r>
              <a:rPr lang="en" sz="2100"/>
              <a:t>Investigate unexpected lactate assay results</a:t>
            </a:r>
            <a:endParaRPr sz="2100"/>
          </a:p>
          <a:p>
            <a:pPr indent="0" lvl="0" marL="457200" rtl="0" algn="l">
              <a:spcBef>
                <a:spcPts val="1200"/>
              </a:spcBef>
              <a:spcAft>
                <a:spcPts val="1200"/>
              </a:spcAft>
              <a:buNone/>
            </a:pPr>
            <a:r>
              <a:t/>
            </a:r>
            <a:endParaRPr sz="2100"/>
          </a:p>
        </p:txBody>
      </p:sp>
      <p:pic>
        <p:nvPicPr>
          <p:cNvPr id="137" name="Google Shape;137;p22" title="Lactate Treatment results.png"/>
          <p:cNvPicPr preferRelativeResize="0"/>
          <p:nvPr/>
        </p:nvPicPr>
        <p:blipFill>
          <a:blip r:embed="rId3">
            <a:alphaModFix/>
          </a:blip>
          <a:stretch>
            <a:fillRect/>
          </a:stretch>
        </p:blipFill>
        <p:spPr>
          <a:xfrm>
            <a:off x="677575" y="2571750"/>
            <a:ext cx="3894415" cy="2386473"/>
          </a:xfrm>
          <a:prstGeom prst="rect">
            <a:avLst/>
          </a:prstGeom>
          <a:noFill/>
          <a:ln>
            <a:noFill/>
          </a:ln>
        </p:spPr>
      </p:pic>
      <p:pic>
        <p:nvPicPr>
          <p:cNvPr id="138" name="Google Shape;138;p22" title="WW treatment lactate results.png"/>
          <p:cNvPicPr preferRelativeResize="0"/>
          <p:nvPr/>
        </p:nvPicPr>
        <p:blipFill>
          <a:blip r:embed="rId4">
            <a:alphaModFix/>
          </a:blip>
          <a:stretch>
            <a:fillRect/>
          </a:stretch>
        </p:blipFill>
        <p:spPr>
          <a:xfrm>
            <a:off x="4572000" y="2571749"/>
            <a:ext cx="4431073" cy="2386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t>Who cares?</a:t>
            </a:r>
            <a:endParaRPr sz="3020"/>
          </a:p>
        </p:txBody>
      </p:sp>
      <p:sp>
        <p:nvSpPr>
          <p:cNvPr id="144" name="Google Shape;144;p23"/>
          <p:cNvSpPr txBox="1"/>
          <p:nvPr>
            <p:ph idx="1" type="body"/>
          </p:nvPr>
        </p:nvSpPr>
        <p:spPr>
          <a:xfrm>
            <a:off x="311700" y="1266325"/>
            <a:ext cx="8520600" cy="3302700"/>
          </a:xfrm>
          <a:prstGeom prst="rect">
            <a:avLst/>
          </a:prstGeom>
        </p:spPr>
        <p:txBody>
          <a:bodyPr anchorCtr="0" anchor="ctr" bIns="91425" lIns="91425" spcFirstLastPara="1" rIns="91425" wrap="square" tIns="91425">
            <a:normAutofit lnSpcReduction="20000"/>
          </a:bodyPr>
          <a:lstStyle/>
          <a:p>
            <a:pPr indent="0" lvl="0" marL="457200" rtl="0" algn="l">
              <a:lnSpc>
                <a:spcPct val="200000"/>
              </a:lnSpc>
              <a:spcBef>
                <a:spcPts val="0"/>
              </a:spcBef>
              <a:spcAft>
                <a:spcPts val="0"/>
              </a:spcAft>
              <a:buNone/>
            </a:pPr>
            <a:r>
              <a:rPr lang="en" sz="2200"/>
              <a:t>Aquaculture</a:t>
            </a:r>
            <a:r>
              <a:rPr lang="en" sz="2200"/>
              <a:t> Managers!</a:t>
            </a:r>
            <a:endParaRPr sz="2200"/>
          </a:p>
          <a:p>
            <a:pPr indent="-368300" lvl="0" marL="457200" rtl="0" algn="l">
              <a:lnSpc>
                <a:spcPct val="200000"/>
              </a:lnSpc>
              <a:spcBef>
                <a:spcPts val="1200"/>
              </a:spcBef>
              <a:spcAft>
                <a:spcPts val="0"/>
              </a:spcAft>
              <a:buSzPts val="2200"/>
              <a:buChar char="●"/>
            </a:pPr>
            <a:r>
              <a:rPr lang="en" sz="2200"/>
              <a:t>Most valuable stock for least expensive conditions</a:t>
            </a:r>
            <a:endParaRPr sz="2200"/>
          </a:p>
          <a:p>
            <a:pPr indent="-368300" lvl="0" marL="457200" rtl="0" algn="l">
              <a:lnSpc>
                <a:spcPct val="200000"/>
              </a:lnSpc>
              <a:spcBef>
                <a:spcPts val="0"/>
              </a:spcBef>
              <a:spcAft>
                <a:spcPts val="0"/>
              </a:spcAft>
              <a:buSzPts val="2200"/>
              <a:buChar char="●"/>
            </a:pPr>
            <a:r>
              <a:rPr lang="en" sz="2200"/>
              <a:t>Industry expansion </a:t>
            </a:r>
            <a:endParaRPr sz="2200"/>
          </a:p>
          <a:p>
            <a:pPr indent="-368300" lvl="0" marL="457200" rtl="0" algn="l">
              <a:lnSpc>
                <a:spcPct val="200000"/>
              </a:lnSpc>
              <a:spcBef>
                <a:spcPts val="0"/>
              </a:spcBef>
              <a:spcAft>
                <a:spcPts val="0"/>
              </a:spcAft>
              <a:buSzPts val="2200"/>
              <a:buChar char="●"/>
            </a:pPr>
            <a:r>
              <a:rPr lang="en" sz="2200"/>
              <a:t>More humans = more potential human error</a:t>
            </a:r>
            <a:endParaRPr sz="2200"/>
          </a:p>
          <a:p>
            <a:pPr indent="0" lvl="0" marL="45720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50" name="Google Shape;150;p24"/>
          <p:cNvSpPr txBox="1"/>
          <p:nvPr>
            <p:ph idx="1" type="body"/>
          </p:nvPr>
        </p:nvSpPr>
        <p:spPr>
          <a:xfrm>
            <a:off x="311700" y="1152425"/>
            <a:ext cx="8520600" cy="3844500"/>
          </a:xfrm>
          <a:prstGeom prst="rect">
            <a:avLst/>
          </a:prstGeom>
        </p:spPr>
        <p:txBody>
          <a:bodyPr anchorCtr="0" anchor="t" bIns="91425" lIns="91425" spcFirstLastPara="1" rIns="91425" wrap="square" tIns="91425">
            <a:normAutofit fontScale="32500" lnSpcReduction="20000"/>
          </a:bodyPr>
          <a:lstStyle/>
          <a:p>
            <a:pPr indent="0" lvl="0" marL="0" rtl="0" algn="l">
              <a:lnSpc>
                <a:spcPct val="150000"/>
              </a:lnSpc>
              <a:spcBef>
                <a:spcPts val="1200"/>
              </a:spcBef>
              <a:spcAft>
                <a:spcPts val="0"/>
              </a:spcAft>
              <a:buNone/>
            </a:pPr>
            <a:r>
              <a:rPr lang="en" sz="4425">
                <a:solidFill>
                  <a:srgbClr val="000000"/>
                </a:solidFill>
                <a:latin typeface="Times New Roman"/>
                <a:ea typeface="Times New Roman"/>
                <a:cs typeface="Times New Roman"/>
                <a:sym typeface="Times New Roman"/>
              </a:rPr>
              <a:t> 	NOAA (2021, June 8). </a:t>
            </a:r>
            <a:r>
              <a:rPr i="1" lang="en" sz="4425">
                <a:solidFill>
                  <a:srgbClr val="000000"/>
                </a:solidFill>
                <a:latin typeface="Times New Roman"/>
                <a:ea typeface="Times New Roman"/>
                <a:cs typeface="Times New Roman"/>
                <a:sym typeface="Times New Roman"/>
              </a:rPr>
              <a:t>Global Aquaculture. </a:t>
            </a:r>
            <a:r>
              <a:rPr lang="en" sz="4425">
                <a:solidFill>
                  <a:srgbClr val="000000"/>
                </a:solidFill>
                <a:latin typeface="Times New Roman"/>
                <a:ea typeface="Times New Roman"/>
                <a:cs typeface="Times New Roman"/>
                <a:sym typeface="Times New Roman"/>
              </a:rPr>
              <a:t> NOAA. </a:t>
            </a:r>
            <a:r>
              <a:rPr lang="en" sz="4425" u="sng">
                <a:solidFill>
                  <a:schemeClr val="hlink"/>
                </a:solidFill>
                <a:latin typeface="Times New Roman"/>
                <a:ea typeface="Times New Roman"/>
                <a:cs typeface="Times New Roman"/>
                <a:sym typeface="Times New Roman"/>
                <a:hlinkClick r:id="rId3"/>
              </a:rPr>
              <a:t>https://www.fisheries.noaa.gov/national/aquaculture/global-aquaculture</a:t>
            </a:r>
            <a:endParaRPr sz="4425">
              <a:solidFill>
                <a:srgbClr val="000000"/>
              </a:solidFill>
              <a:latin typeface="Times New Roman"/>
              <a:ea typeface="Times New Roman"/>
              <a:cs typeface="Times New Roman"/>
              <a:sym typeface="Times New Roman"/>
            </a:endParaRPr>
          </a:p>
          <a:p>
            <a:pPr indent="457200" lvl="0" marL="0" rtl="0" algn="l">
              <a:lnSpc>
                <a:spcPct val="150000"/>
              </a:lnSpc>
              <a:spcBef>
                <a:spcPts val="1200"/>
              </a:spcBef>
              <a:spcAft>
                <a:spcPts val="0"/>
              </a:spcAft>
              <a:buNone/>
            </a:pPr>
            <a:r>
              <a:rPr lang="en" sz="4425">
                <a:solidFill>
                  <a:srgbClr val="000000"/>
                </a:solidFill>
                <a:latin typeface="Times New Roman"/>
                <a:ea typeface="Times New Roman"/>
                <a:cs typeface="Times New Roman"/>
                <a:sym typeface="Times New Roman"/>
              </a:rPr>
              <a:t>Perry, H., Trigg, C., Larsen, K., Freeman, J., Erickson, M., &amp; Henry, R. (2001). Calcium concentration in seawater and exoskeletal calcification in the blue crab, </a:t>
            </a:r>
            <a:r>
              <a:rPr i="1" lang="en" sz="4425">
                <a:solidFill>
                  <a:srgbClr val="000000"/>
                </a:solidFill>
                <a:latin typeface="Times New Roman"/>
                <a:ea typeface="Times New Roman"/>
                <a:cs typeface="Times New Roman"/>
                <a:sym typeface="Times New Roman"/>
              </a:rPr>
              <a:t>Callinectes sapidus</a:t>
            </a:r>
            <a:r>
              <a:rPr lang="en" sz="4425">
                <a:solidFill>
                  <a:srgbClr val="000000"/>
                </a:solidFill>
                <a:latin typeface="Times New Roman"/>
                <a:ea typeface="Times New Roman"/>
                <a:cs typeface="Times New Roman"/>
                <a:sym typeface="Times New Roman"/>
              </a:rPr>
              <a:t>. </a:t>
            </a:r>
            <a:r>
              <a:rPr i="1" lang="en" sz="4425">
                <a:solidFill>
                  <a:srgbClr val="000000"/>
                </a:solidFill>
                <a:latin typeface="Times New Roman"/>
                <a:ea typeface="Times New Roman"/>
                <a:cs typeface="Times New Roman"/>
                <a:sym typeface="Times New Roman"/>
              </a:rPr>
              <a:t>Aquaculture</a:t>
            </a:r>
            <a:r>
              <a:rPr lang="en" sz="4425">
                <a:solidFill>
                  <a:srgbClr val="000000"/>
                </a:solidFill>
                <a:latin typeface="Times New Roman"/>
                <a:ea typeface="Times New Roman"/>
                <a:cs typeface="Times New Roman"/>
                <a:sym typeface="Times New Roman"/>
              </a:rPr>
              <a:t>, </a:t>
            </a:r>
            <a:r>
              <a:rPr i="1" lang="en" sz="4425">
                <a:solidFill>
                  <a:srgbClr val="000000"/>
                </a:solidFill>
                <a:latin typeface="Times New Roman"/>
                <a:ea typeface="Times New Roman"/>
                <a:cs typeface="Times New Roman"/>
                <a:sym typeface="Times New Roman"/>
              </a:rPr>
              <a:t>198</a:t>
            </a:r>
            <a:r>
              <a:rPr lang="en" sz="4425">
                <a:solidFill>
                  <a:srgbClr val="000000"/>
                </a:solidFill>
                <a:latin typeface="Times New Roman"/>
                <a:ea typeface="Times New Roman"/>
                <a:cs typeface="Times New Roman"/>
                <a:sym typeface="Times New Roman"/>
              </a:rPr>
              <a:t>(3), 197–208.</a:t>
            </a:r>
            <a:r>
              <a:rPr lang="en" sz="4425">
                <a:solidFill>
                  <a:srgbClr val="000000"/>
                </a:solidFill>
                <a:uFill>
                  <a:noFill/>
                </a:uFill>
                <a:latin typeface="Times New Roman"/>
                <a:ea typeface="Times New Roman"/>
                <a:cs typeface="Times New Roman"/>
                <a:sym typeface="Times New Roman"/>
                <a:hlinkClick r:id="rId4">
                  <a:extLst>
                    <a:ext uri="{A12FA001-AC4F-418D-AE19-62706E023703}">
                      <ahyp:hlinkClr val="tx"/>
                    </a:ext>
                  </a:extLst>
                </a:hlinkClick>
              </a:rPr>
              <a:t> </a:t>
            </a:r>
            <a:r>
              <a:rPr lang="en" sz="4425" u="sng">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https://doi.org/10.1016/S0044-8486(00)00603-7</a:t>
            </a:r>
            <a:endParaRPr sz="4425">
              <a:solidFill>
                <a:srgbClr val="000000"/>
              </a:solidFill>
              <a:latin typeface="Times New Roman"/>
              <a:ea typeface="Times New Roman"/>
              <a:cs typeface="Times New Roman"/>
              <a:sym typeface="Times New Roman"/>
            </a:endParaRPr>
          </a:p>
          <a:p>
            <a:pPr indent="457200" lvl="0" marL="0" rtl="0" algn="l">
              <a:lnSpc>
                <a:spcPct val="150000"/>
              </a:lnSpc>
              <a:spcBef>
                <a:spcPts val="1200"/>
              </a:spcBef>
              <a:spcAft>
                <a:spcPts val="0"/>
              </a:spcAft>
              <a:buNone/>
            </a:pPr>
            <a:r>
              <a:rPr lang="en" sz="4425">
                <a:solidFill>
                  <a:srgbClr val="000000"/>
                </a:solidFill>
                <a:latin typeface="Times New Roman"/>
                <a:ea typeface="Times New Roman"/>
                <a:cs typeface="Times New Roman"/>
                <a:sym typeface="Times New Roman"/>
              </a:rPr>
              <a:t>Zanotto F.P. and Wheatly M.G. (2002) Calcium balance in crustaceans: nutritional aspects of physiological regulation. Comp Biochem and Phys, 133(2003), 645-660.</a:t>
            </a:r>
            <a:endParaRPr sz="4425">
              <a:solidFill>
                <a:srgbClr val="000000"/>
              </a:solidFill>
              <a:latin typeface="Times New Roman"/>
              <a:ea typeface="Times New Roman"/>
              <a:cs typeface="Times New Roman"/>
              <a:sym typeface="Times New Roman"/>
            </a:endParaRPr>
          </a:p>
          <a:p>
            <a:pPr indent="457200" lvl="0" marL="0" rtl="0" algn="l">
              <a:lnSpc>
                <a:spcPct val="150000"/>
              </a:lnSpc>
              <a:spcBef>
                <a:spcPts val="1200"/>
              </a:spcBef>
              <a:spcAft>
                <a:spcPts val="0"/>
              </a:spcAft>
              <a:buNone/>
            </a:pPr>
            <a:r>
              <a:rPr lang="en" sz="4425">
                <a:solidFill>
                  <a:srgbClr val="000000"/>
                </a:solidFill>
                <a:latin typeface="Times New Roman"/>
                <a:ea typeface="Times New Roman"/>
                <a:cs typeface="Times New Roman"/>
                <a:sym typeface="Times New Roman"/>
              </a:rPr>
              <a:t>Zhang, Y., Gao, W., Yuan, Y., Cui, W., Xiang, Z., Ye, S., Ikhwanuddin, M., &amp; Ma, H. (2024). Impact and accumulation of calcium on soft-shell mud crab </a:t>
            </a:r>
            <a:r>
              <a:rPr i="1" lang="en" sz="4425">
                <a:solidFill>
                  <a:srgbClr val="000000"/>
                </a:solidFill>
                <a:latin typeface="Times New Roman"/>
                <a:ea typeface="Times New Roman"/>
                <a:cs typeface="Times New Roman"/>
                <a:sym typeface="Times New Roman"/>
              </a:rPr>
              <a:t>Scylla paramamosain</a:t>
            </a:r>
            <a:r>
              <a:rPr lang="en" sz="4425">
                <a:solidFill>
                  <a:srgbClr val="000000"/>
                </a:solidFill>
                <a:latin typeface="Times New Roman"/>
                <a:ea typeface="Times New Roman"/>
                <a:cs typeface="Times New Roman"/>
                <a:sym typeface="Times New Roman"/>
              </a:rPr>
              <a:t> in recirculating aquaculture system. </a:t>
            </a:r>
            <a:r>
              <a:rPr i="1" lang="en" sz="4425">
                <a:solidFill>
                  <a:srgbClr val="000000"/>
                </a:solidFill>
                <a:latin typeface="Times New Roman"/>
                <a:ea typeface="Times New Roman"/>
                <a:cs typeface="Times New Roman"/>
                <a:sym typeface="Times New Roman"/>
              </a:rPr>
              <a:t>Aquaculture</a:t>
            </a:r>
            <a:r>
              <a:rPr lang="en" sz="4425">
                <a:solidFill>
                  <a:srgbClr val="000000"/>
                </a:solidFill>
                <a:latin typeface="Times New Roman"/>
                <a:ea typeface="Times New Roman"/>
                <a:cs typeface="Times New Roman"/>
                <a:sym typeface="Times New Roman"/>
              </a:rPr>
              <a:t>, </a:t>
            </a:r>
            <a:r>
              <a:rPr i="1" lang="en" sz="4425">
                <a:solidFill>
                  <a:srgbClr val="000000"/>
                </a:solidFill>
                <a:latin typeface="Times New Roman"/>
                <a:ea typeface="Times New Roman"/>
                <a:cs typeface="Times New Roman"/>
                <a:sym typeface="Times New Roman"/>
              </a:rPr>
              <a:t>593</a:t>
            </a:r>
            <a:r>
              <a:rPr lang="en" sz="4425">
                <a:solidFill>
                  <a:srgbClr val="000000"/>
                </a:solidFill>
                <a:latin typeface="Times New Roman"/>
                <a:ea typeface="Times New Roman"/>
                <a:cs typeface="Times New Roman"/>
                <a:sym typeface="Times New Roman"/>
              </a:rPr>
              <a:t>, 741323.</a:t>
            </a:r>
            <a:r>
              <a:rPr lang="en" sz="4425">
                <a:solidFill>
                  <a:srgbClr val="000000"/>
                </a:solidFill>
                <a:uFill>
                  <a:noFill/>
                </a:uFill>
                <a:latin typeface="Times New Roman"/>
                <a:ea typeface="Times New Roman"/>
                <a:cs typeface="Times New Roman"/>
                <a:sym typeface="Times New Roman"/>
                <a:hlinkClick r:id="rId6">
                  <a:extLst>
                    <a:ext uri="{A12FA001-AC4F-418D-AE19-62706E023703}">
                      <ahyp:hlinkClr val="tx"/>
                    </a:ext>
                  </a:extLst>
                </a:hlinkClick>
              </a:rPr>
              <a:t> </a:t>
            </a:r>
            <a:r>
              <a:rPr lang="en" sz="4425" u="sng">
                <a:solidFill>
                  <a:srgbClr val="000000"/>
                </a:solidFill>
                <a:latin typeface="Times New Roman"/>
                <a:ea typeface="Times New Roman"/>
                <a:cs typeface="Times New Roman"/>
                <a:sym typeface="Times New Roman"/>
                <a:hlinkClick r:id="rId7">
                  <a:extLst>
                    <a:ext uri="{A12FA001-AC4F-418D-AE19-62706E023703}">
                      <ahyp:hlinkClr val="tx"/>
                    </a:ext>
                  </a:extLst>
                </a:hlinkClick>
              </a:rPr>
              <a:t>https://doi.org/10.1016/j.aquaculture.2024.741323</a:t>
            </a:r>
            <a:endParaRPr sz="4425" u="sng">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1255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5" name="Google Shape;75;p14"/>
          <p:cNvSpPr txBox="1"/>
          <p:nvPr>
            <p:ph idx="1" type="body"/>
          </p:nvPr>
        </p:nvSpPr>
        <p:spPr>
          <a:xfrm>
            <a:off x="311700" y="75517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Global harvest in 2018: 6.9 million tonnes of crustaceans ($36.1 b USD) (NOAA, 2021)</a:t>
            </a:r>
            <a:endParaRPr/>
          </a:p>
          <a:p>
            <a:pPr indent="-342900" lvl="0" marL="457200" rtl="0" algn="l">
              <a:spcBef>
                <a:spcPts val="0"/>
              </a:spcBef>
              <a:spcAft>
                <a:spcPts val="0"/>
              </a:spcAft>
              <a:buSzPts val="1800"/>
              <a:buChar char="-"/>
            </a:pPr>
            <a:r>
              <a:rPr lang="en"/>
              <a:t>Between 2018 and 2020, aquaculture live weight globally jumped from 115.9 million tons to 122.6 million tons (FAO, 2022)</a:t>
            </a:r>
            <a:endParaRPr/>
          </a:p>
          <a:p>
            <a:pPr indent="-342900" lvl="0" marL="457200" rtl="0" algn="l">
              <a:spcBef>
                <a:spcPts val="0"/>
              </a:spcBef>
              <a:spcAft>
                <a:spcPts val="0"/>
              </a:spcAft>
              <a:buSzPts val="1800"/>
              <a:buChar char="-"/>
            </a:pPr>
            <a:r>
              <a:t/>
            </a:r>
            <a:endParaRPr/>
          </a:p>
        </p:txBody>
      </p:sp>
      <p:pic>
        <p:nvPicPr>
          <p:cNvPr id="76" name="Google Shape;76;p14"/>
          <p:cNvPicPr preferRelativeResize="0"/>
          <p:nvPr/>
        </p:nvPicPr>
        <p:blipFill>
          <a:blip r:embed="rId3">
            <a:alphaModFix/>
          </a:blip>
          <a:stretch>
            <a:fillRect/>
          </a:stretch>
        </p:blipFill>
        <p:spPr>
          <a:xfrm>
            <a:off x="311700" y="2280175"/>
            <a:ext cx="4071376" cy="2317524"/>
          </a:xfrm>
          <a:prstGeom prst="rect">
            <a:avLst/>
          </a:prstGeom>
          <a:noFill/>
          <a:ln cap="flat" cmpd="sng" w="28575">
            <a:solidFill>
              <a:schemeClr val="dk2"/>
            </a:solidFill>
            <a:prstDash val="solid"/>
            <a:round/>
            <a:headEnd len="sm" w="sm" type="none"/>
            <a:tailEnd len="sm" w="sm" type="none"/>
          </a:ln>
        </p:spPr>
      </p:pic>
      <p:pic>
        <p:nvPicPr>
          <p:cNvPr id="77" name="Google Shape;77;p14"/>
          <p:cNvPicPr preferRelativeResize="0"/>
          <p:nvPr/>
        </p:nvPicPr>
        <p:blipFill>
          <a:blip r:embed="rId4">
            <a:alphaModFix/>
          </a:blip>
          <a:stretch>
            <a:fillRect/>
          </a:stretch>
        </p:blipFill>
        <p:spPr>
          <a:xfrm>
            <a:off x="4684850" y="2280175"/>
            <a:ext cx="4071373" cy="2317525"/>
          </a:xfrm>
          <a:prstGeom prst="rect">
            <a:avLst/>
          </a:prstGeom>
          <a:noFill/>
          <a:ln cap="flat" cmpd="sng" w="28575">
            <a:solidFill>
              <a:schemeClr val="dk2"/>
            </a:solidFill>
            <a:prstDash val="solid"/>
            <a:round/>
            <a:headEnd len="sm" w="sm" type="none"/>
            <a:tailEnd len="sm" w="sm" type="none"/>
          </a:ln>
        </p:spPr>
      </p:pic>
      <p:sp>
        <p:nvSpPr>
          <p:cNvPr id="78" name="Google Shape;78;p14"/>
          <p:cNvSpPr txBox="1"/>
          <p:nvPr/>
        </p:nvSpPr>
        <p:spPr>
          <a:xfrm>
            <a:off x="262425" y="4684750"/>
            <a:ext cx="4189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Open Sans"/>
                <a:ea typeface="Open Sans"/>
                <a:cs typeface="Open Sans"/>
                <a:sym typeface="Open Sans"/>
              </a:rPr>
              <a:t>Fig 1). World Aquaculture Production 1991-2020 (Source FAO)</a:t>
            </a:r>
            <a:endParaRPr sz="800">
              <a:solidFill>
                <a:schemeClr val="dk2"/>
              </a:solidFill>
              <a:latin typeface="Open Sans"/>
              <a:ea typeface="Open Sans"/>
              <a:cs typeface="Open Sans"/>
              <a:sym typeface="Open Sans"/>
            </a:endParaRPr>
          </a:p>
        </p:txBody>
      </p:sp>
      <p:sp>
        <p:nvSpPr>
          <p:cNvPr id="79" name="Google Shape;79;p14"/>
          <p:cNvSpPr txBox="1"/>
          <p:nvPr/>
        </p:nvSpPr>
        <p:spPr>
          <a:xfrm>
            <a:off x="4684850" y="4684750"/>
            <a:ext cx="41892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Open Sans"/>
                <a:ea typeface="Open Sans"/>
                <a:cs typeface="Open Sans"/>
                <a:sym typeface="Open Sans"/>
              </a:rPr>
              <a:t>Fig 2). Aquaculture Composition by Functional Species Group 2020  (Source FAO)</a:t>
            </a:r>
            <a:endParaRPr sz="800">
              <a:solidFill>
                <a:schemeClr val="dk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85" name="Google Shape;85;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Mineral accumulation of heavy metals have been observed in RAS (Recirculating Aquaculture Systems), and have been shown to have effects on other aquaculture relevant species such as the Nile tilapia (</a:t>
            </a:r>
            <a:r>
              <a:rPr i="1" lang="en"/>
              <a:t>Oreochromis niloticus</a:t>
            </a:r>
            <a:r>
              <a:rPr lang="en"/>
              <a:t>) (Martins et al. 2010)</a:t>
            </a:r>
            <a:endParaRPr/>
          </a:p>
          <a:p>
            <a:pPr indent="-342900" lvl="0" marL="457200" rtl="0" algn="l">
              <a:spcBef>
                <a:spcPts val="0"/>
              </a:spcBef>
              <a:spcAft>
                <a:spcPts val="0"/>
              </a:spcAft>
              <a:buSzPts val="1800"/>
              <a:buChar char="-"/>
            </a:pPr>
            <a:r>
              <a:rPr lang="en"/>
              <a:t>Alkalinity increases can result from increased CaCO</a:t>
            </a:r>
            <a:r>
              <a:rPr baseline="-25000" lang="en"/>
              <a:t>3</a:t>
            </a:r>
            <a:r>
              <a:rPr lang="en"/>
              <a:t> levels, and alkaline conditions can have adverse effects on internal physiological functions</a:t>
            </a:r>
            <a:endParaRPr/>
          </a:p>
          <a:p>
            <a:pPr indent="-342900" lvl="0" marL="457200" rtl="0" algn="l">
              <a:spcBef>
                <a:spcPts val="0"/>
              </a:spcBef>
              <a:spcAft>
                <a:spcPts val="0"/>
              </a:spcAft>
              <a:buSzPts val="1800"/>
              <a:buChar char="-"/>
            </a:pPr>
            <a:r>
              <a:rPr lang="en"/>
              <a:t>Higher [Ca</a:t>
            </a:r>
            <a:r>
              <a:rPr baseline="30000" lang="en"/>
              <a:t>2+</a:t>
            </a:r>
            <a:r>
              <a:rPr lang="en"/>
              <a:t>] levels were found to facilitate molt in </a:t>
            </a:r>
            <a:r>
              <a:rPr i="1" lang="en"/>
              <a:t>S. paramamosain</a:t>
            </a:r>
            <a:r>
              <a:rPr lang="en"/>
              <a:t> (Zhang </a:t>
            </a:r>
            <a:r>
              <a:rPr i="1" lang="en"/>
              <a:t>et al</a:t>
            </a:r>
            <a:r>
              <a:rPr lang="en"/>
              <a:t>., 2024), and build up within the exoskeleton and the gills was observed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a:t>
            </a:r>
            <a:endParaRPr/>
          </a:p>
        </p:txBody>
      </p:sp>
      <p:sp>
        <p:nvSpPr>
          <p:cNvPr id="91" name="Google Shape;91;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ctr">
              <a:lnSpc>
                <a:spcPct val="150000"/>
              </a:lnSpc>
              <a:spcBef>
                <a:spcPts val="0"/>
              </a:spcBef>
              <a:spcAft>
                <a:spcPts val="0"/>
              </a:spcAft>
              <a:buNone/>
            </a:pPr>
            <a:r>
              <a:rPr b="1" lang="en" sz="1325">
                <a:solidFill>
                  <a:srgbClr val="595959"/>
                </a:solidFill>
                <a:latin typeface="Arial"/>
                <a:ea typeface="Arial"/>
                <a:cs typeface="Arial"/>
                <a:sym typeface="Arial"/>
              </a:rPr>
              <a:t>Research Question: How will dissolved calcium carbonate affect Hairy Shore Crab (</a:t>
            </a:r>
            <a:r>
              <a:rPr b="1" i="1" lang="en" sz="1325">
                <a:solidFill>
                  <a:srgbClr val="595959"/>
                </a:solidFill>
                <a:latin typeface="Arial"/>
                <a:ea typeface="Arial"/>
                <a:cs typeface="Arial"/>
                <a:sym typeface="Arial"/>
              </a:rPr>
              <a:t>Hemigrapsus oregonesis</a:t>
            </a:r>
            <a:r>
              <a:rPr b="1" lang="en" sz="1325">
                <a:solidFill>
                  <a:srgbClr val="595959"/>
                </a:solidFill>
                <a:latin typeface="Arial"/>
                <a:ea typeface="Arial"/>
                <a:cs typeface="Arial"/>
                <a:sym typeface="Arial"/>
              </a:rPr>
              <a:t>)?</a:t>
            </a:r>
            <a:endParaRPr b="1" sz="1325">
              <a:solidFill>
                <a:srgbClr val="595959"/>
              </a:solidFill>
              <a:latin typeface="Arial"/>
              <a:ea typeface="Arial"/>
              <a:cs typeface="Arial"/>
              <a:sym typeface="Arial"/>
            </a:endParaRPr>
          </a:p>
          <a:p>
            <a:pPr indent="0" lvl="0" marL="0" rtl="0" algn="ctr">
              <a:lnSpc>
                <a:spcPct val="150000"/>
              </a:lnSpc>
              <a:spcBef>
                <a:spcPts val="1200"/>
              </a:spcBef>
              <a:spcAft>
                <a:spcPts val="0"/>
              </a:spcAft>
              <a:buNone/>
            </a:pPr>
            <a:r>
              <a:rPr lang="en" sz="1325">
                <a:solidFill>
                  <a:srgbClr val="595959"/>
                </a:solidFill>
                <a:latin typeface="Arial"/>
                <a:ea typeface="Arial"/>
                <a:cs typeface="Arial"/>
                <a:sym typeface="Arial"/>
              </a:rPr>
              <a:t>Hypothesis 1 (Calcium Carbonate): Excess dissolved calcium carbonate in the water will bind to both their shells and to their gills internally, limiting their ability to respire</a:t>
            </a:r>
            <a:endParaRPr sz="1325">
              <a:solidFill>
                <a:srgbClr val="595959"/>
              </a:solidFill>
              <a:latin typeface="Arial"/>
              <a:ea typeface="Arial"/>
              <a:cs typeface="Arial"/>
              <a:sym typeface="Arial"/>
            </a:endParaRPr>
          </a:p>
          <a:p>
            <a:pPr indent="0" lvl="0" marL="0" rtl="0" algn="ctr">
              <a:lnSpc>
                <a:spcPct val="150000"/>
              </a:lnSpc>
              <a:spcBef>
                <a:spcPts val="1200"/>
              </a:spcBef>
              <a:spcAft>
                <a:spcPts val="0"/>
              </a:spcAft>
              <a:buNone/>
            </a:pPr>
            <a:r>
              <a:rPr lang="en" sz="1325">
                <a:solidFill>
                  <a:srgbClr val="595959"/>
                </a:solidFill>
                <a:latin typeface="Arial"/>
                <a:ea typeface="Arial"/>
                <a:cs typeface="Arial"/>
                <a:sym typeface="Arial"/>
              </a:rPr>
              <a:t>Null Hypothesis 1 (Calcium Carbonate): Excess calcium carbonate will have no effect on the crabs</a:t>
            </a:r>
            <a:endParaRPr sz="1325">
              <a:solidFill>
                <a:srgbClr val="595959"/>
              </a:solidFill>
              <a:latin typeface="Arial"/>
              <a:ea typeface="Arial"/>
              <a:cs typeface="Arial"/>
              <a:sym typeface="Arial"/>
            </a:endParaRPr>
          </a:p>
          <a:p>
            <a:pPr indent="0" lvl="0" marL="0" rtl="0" algn="ctr">
              <a:lnSpc>
                <a:spcPct val="150000"/>
              </a:lnSpc>
              <a:spcBef>
                <a:spcPts val="1200"/>
              </a:spcBef>
              <a:spcAft>
                <a:spcPts val="0"/>
              </a:spcAft>
              <a:buNone/>
            </a:pPr>
            <a:r>
              <a:rPr lang="en" sz="1325">
                <a:solidFill>
                  <a:srgbClr val="595959"/>
                </a:solidFill>
                <a:latin typeface="Arial"/>
                <a:ea typeface="Arial"/>
                <a:cs typeface="Arial"/>
                <a:sym typeface="Arial"/>
              </a:rPr>
              <a:t>Hypothesis 2 (Temperature): Increased temperature stress will further exacerbate the the effects of the calcium carbonate and lead to higher mortality rates</a:t>
            </a:r>
            <a:endParaRPr sz="1325">
              <a:solidFill>
                <a:srgbClr val="595959"/>
              </a:solidFill>
              <a:latin typeface="Arial"/>
              <a:ea typeface="Arial"/>
              <a:cs typeface="Arial"/>
              <a:sym typeface="Arial"/>
            </a:endParaRPr>
          </a:p>
          <a:p>
            <a:pPr indent="0" lvl="0" marL="0" rtl="0" algn="ctr">
              <a:lnSpc>
                <a:spcPct val="150000"/>
              </a:lnSpc>
              <a:spcBef>
                <a:spcPts val="1200"/>
              </a:spcBef>
              <a:spcAft>
                <a:spcPts val="1200"/>
              </a:spcAft>
              <a:buNone/>
            </a:pPr>
            <a:r>
              <a:rPr lang="en" sz="1355">
                <a:solidFill>
                  <a:srgbClr val="595959"/>
                </a:solidFill>
                <a:latin typeface="Arial"/>
                <a:ea typeface="Arial"/>
                <a:cs typeface="Arial"/>
                <a:sym typeface="Arial"/>
              </a:rPr>
              <a:t>Null Hypothesis 2 (Temperature): Temperature will have no effect on the physiological impacts of the calcium carbonate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44991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Materials</a:t>
            </a:r>
            <a:endParaRPr/>
          </a:p>
        </p:txBody>
      </p:sp>
      <p:sp>
        <p:nvSpPr>
          <p:cNvPr id="97" name="Google Shape;97;p17"/>
          <p:cNvSpPr txBox="1"/>
          <p:nvPr>
            <p:ph idx="1" type="body"/>
          </p:nvPr>
        </p:nvSpPr>
        <p:spPr>
          <a:xfrm>
            <a:off x="311700" y="1266325"/>
            <a:ext cx="48774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Hairy shore crabs (</a:t>
            </a:r>
            <a:r>
              <a:rPr i="1" lang="en"/>
              <a:t>H. oregonensis</a:t>
            </a:r>
            <a:r>
              <a:rPr lang="en"/>
              <a:t>) n=15; control population</a:t>
            </a:r>
            <a:endParaRPr/>
          </a:p>
          <a:p>
            <a:pPr indent="-342900" lvl="0" marL="457200" rtl="0" algn="l">
              <a:spcBef>
                <a:spcPts val="0"/>
              </a:spcBef>
              <a:spcAft>
                <a:spcPts val="0"/>
              </a:spcAft>
              <a:buSzPts val="1800"/>
              <a:buChar char="-"/>
            </a:pPr>
            <a:r>
              <a:rPr lang="en"/>
              <a:t>Three 2-L tubs: n=5/ea.</a:t>
            </a:r>
            <a:endParaRPr/>
          </a:p>
          <a:p>
            <a:pPr indent="-317500" lvl="1" marL="914400" rtl="0" algn="l">
              <a:spcBef>
                <a:spcPts val="0"/>
              </a:spcBef>
              <a:spcAft>
                <a:spcPts val="0"/>
              </a:spcAft>
              <a:buSzPts val="1400"/>
              <a:buChar char="-"/>
            </a:pPr>
            <a:r>
              <a:rPr lang="en"/>
              <a:t>Heat controlling device</a:t>
            </a:r>
            <a:endParaRPr/>
          </a:p>
          <a:p>
            <a:pPr indent="-317500" lvl="1" marL="914400" rtl="0" algn="l">
              <a:spcBef>
                <a:spcPts val="0"/>
              </a:spcBef>
              <a:spcAft>
                <a:spcPts val="0"/>
              </a:spcAft>
              <a:buSzPts val="1400"/>
              <a:buChar char="-"/>
            </a:pPr>
            <a:r>
              <a:rPr lang="en"/>
              <a:t>Air stone</a:t>
            </a:r>
            <a:endParaRPr/>
          </a:p>
          <a:p>
            <a:pPr indent="-317500" lvl="1" marL="914400" rtl="0" algn="l">
              <a:spcBef>
                <a:spcPts val="0"/>
              </a:spcBef>
              <a:spcAft>
                <a:spcPts val="0"/>
              </a:spcAft>
              <a:buSzPts val="1400"/>
              <a:buChar char="-"/>
            </a:pPr>
            <a:r>
              <a:rPr lang="en"/>
              <a:t>CaCO</a:t>
            </a:r>
            <a:r>
              <a:rPr baseline="-25000" lang="en"/>
              <a:t>3</a:t>
            </a:r>
            <a:r>
              <a:rPr lang="en"/>
              <a:t> lime powder</a:t>
            </a:r>
            <a:endParaRPr/>
          </a:p>
          <a:p>
            <a:pPr indent="-317500" lvl="1" marL="914400" rtl="0" algn="l">
              <a:spcBef>
                <a:spcPts val="0"/>
              </a:spcBef>
              <a:spcAft>
                <a:spcPts val="0"/>
              </a:spcAft>
              <a:buSzPts val="1400"/>
              <a:buChar char="-"/>
            </a:pPr>
            <a:r>
              <a:rPr lang="en"/>
              <a:t>Instant Ocean mix</a:t>
            </a:r>
            <a:endParaRPr/>
          </a:p>
          <a:p>
            <a:pPr indent="-342900" lvl="0" marL="457200" rtl="0" algn="l">
              <a:spcBef>
                <a:spcPts val="0"/>
              </a:spcBef>
              <a:spcAft>
                <a:spcPts val="0"/>
              </a:spcAft>
              <a:buSzPts val="1800"/>
              <a:buChar char="-"/>
            </a:pPr>
            <a:r>
              <a:rPr lang="en"/>
              <a:t>Saltwater calcium concentration test kit</a:t>
            </a:r>
            <a:endParaRPr/>
          </a:p>
          <a:p>
            <a:pPr indent="-342900" lvl="0" marL="457200" rtl="0" algn="l">
              <a:spcBef>
                <a:spcPts val="0"/>
              </a:spcBef>
              <a:spcAft>
                <a:spcPts val="0"/>
              </a:spcAft>
              <a:buSzPts val="1800"/>
              <a:buChar char="-"/>
            </a:pPr>
            <a:r>
              <a:rPr lang="en"/>
              <a:t>Disposable syringe</a:t>
            </a:r>
            <a:endParaRPr/>
          </a:p>
          <a:p>
            <a:pPr indent="-342900" lvl="0" marL="457200" rtl="0" algn="l">
              <a:spcBef>
                <a:spcPts val="0"/>
              </a:spcBef>
              <a:spcAft>
                <a:spcPts val="0"/>
              </a:spcAft>
              <a:buSzPts val="1800"/>
              <a:buChar char="-"/>
            </a:pPr>
            <a:r>
              <a:rPr lang="en"/>
              <a:t>Cayman chemical L-Lactate assay kit</a:t>
            </a:r>
            <a:endParaRPr/>
          </a:p>
        </p:txBody>
      </p:sp>
      <p:pic>
        <p:nvPicPr>
          <p:cNvPr id="98" name="Google Shape;98;p17"/>
          <p:cNvPicPr preferRelativeResize="0"/>
          <p:nvPr/>
        </p:nvPicPr>
        <p:blipFill>
          <a:blip r:embed="rId3">
            <a:alphaModFix/>
          </a:blip>
          <a:stretch>
            <a:fillRect/>
          </a:stretch>
        </p:blipFill>
        <p:spPr>
          <a:xfrm>
            <a:off x="5341500" y="998775"/>
            <a:ext cx="3650100" cy="3145961"/>
          </a:xfrm>
          <a:prstGeom prst="rect">
            <a:avLst/>
          </a:prstGeom>
          <a:noFill/>
          <a:ln>
            <a:noFill/>
          </a:ln>
        </p:spPr>
      </p:pic>
      <p:sp>
        <p:nvSpPr>
          <p:cNvPr id="99" name="Google Shape;99;p17"/>
          <p:cNvSpPr txBox="1"/>
          <p:nvPr>
            <p:ph idx="1" type="body"/>
          </p:nvPr>
        </p:nvSpPr>
        <p:spPr>
          <a:xfrm>
            <a:off x="5341500" y="4144725"/>
            <a:ext cx="36501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Fig. 3) The hairy shore crab, </a:t>
            </a:r>
            <a:r>
              <a:rPr i="1" lang="en" sz="1500"/>
              <a:t>Hemigrapsus oregonensis</a:t>
            </a:r>
            <a:endParaRPr i="1"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05" name="Google Shape;105;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47500" lnSpcReduction="20000"/>
          </a:bodyPr>
          <a:lstStyle/>
          <a:p>
            <a:pPr indent="-329644" lvl="0" marL="457200" rtl="0" algn="l">
              <a:lnSpc>
                <a:spcPct val="150000"/>
              </a:lnSpc>
              <a:spcBef>
                <a:spcPts val="0"/>
              </a:spcBef>
              <a:spcAft>
                <a:spcPts val="0"/>
              </a:spcAft>
              <a:buSzPct val="100000"/>
              <a:buChar char="●"/>
            </a:pPr>
            <a:r>
              <a:rPr lang="en" sz="3350"/>
              <a:t>CaCO</a:t>
            </a:r>
            <a:r>
              <a:rPr baseline="-25000" lang="en" sz="3350"/>
              <a:t>3 </a:t>
            </a:r>
            <a:r>
              <a:rPr lang="en" sz="3350"/>
              <a:t>lime weighed out to 1.000g and dissolved into 2-L tubs</a:t>
            </a:r>
            <a:endParaRPr sz="3350"/>
          </a:p>
          <a:p>
            <a:pPr indent="-329644" lvl="1" marL="914400" rtl="0" algn="l">
              <a:lnSpc>
                <a:spcPct val="150000"/>
              </a:lnSpc>
              <a:spcBef>
                <a:spcPts val="0"/>
              </a:spcBef>
              <a:spcAft>
                <a:spcPts val="0"/>
              </a:spcAft>
              <a:buSzPct val="100000"/>
              <a:buChar char="○"/>
            </a:pPr>
            <a:r>
              <a:rPr lang="en" sz="3350"/>
              <a:t>1 mg CaCO</a:t>
            </a:r>
            <a:r>
              <a:rPr baseline="-25000" lang="en" sz="3350"/>
              <a:t>3</a:t>
            </a:r>
            <a:r>
              <a:rPr lang="en" sz="3350"/>
              <a:t> = 0.4 mg Ca</a:t>
            </a:r>
            <a:r>
              <a:rPr baseline="30000" lang="en" sz="3350"/>
              <a:t>2+</a:t>
            </a:r>
            <a:endParaRPr sz="3350"/>
          </a:p>
          <a:p>
            <a:pPr indent="-329644" lvl="1" marL="914400" rtl="0" algn="l">
              <a:lnSpc>
                <a:spcPct val="150000"/>
              </a:lnSpc>
              <a:spcBef>
                <a:spcPts val="0"/>
              </a:spcBef>
              <a:spcAft>
                <a:spcPts val="0"/>
              </a:spcAft>
              <a:buSzPct val="100000"/>
              <a:buChar char="○"/>
            </a:pPr>
            <a:r>
              <a:rPr lang="en" sz="3350"/>
              <a:t>Raised [CaCO</a:t>
            </a:r>
            <a:r>
              <a:rPr baseline="-25000" lang="en" sz="3350"/>
              <a:t>3</a:t>
            </a:r>
            <a:r>
              <a:rPr lang="en" sz="3350"/>
              <a:t>] from ~400 mg/L to 600 mg/L</a:t>
            </a:r>
            <a:endParaRPr sz="3350"/>
          </a:p>
          <a:p>
            <a:pPr indent="-329644" lvl="0" marL="457200" rtl="0" algn="l">
              <a:lnSpc>
                <a:spcPct val="150000"/>
              </a:lnSpc>
              <a:spcBef>
                <a:spcPts val="0"/>
              </a:spcBef>
              <a:spcAft>
                <a:spcPts val="0"/>
              </a:spcAft>
              <a:buSzPct val="100000"/>
              <a:buChar char="●"/>
            </a:pPr>
            <a:r>
              <a:rPr lang="en" sz="3350"/>
              <a:t>Placed into one of two tanks: 13</a:t>
            </a:r>
            <a:r>
              <a:rPr baseline="30000" lang="en" sz="3350"/>
              <a:t>o</a:t>
            </a:r>
            <a:r>
              <a:rPr lang="en" sz="3350"/>
              <a:t> C or 27</a:t>
            </a:r>
            <a:r>
              <a:rPr baseline="30000" lang="en" sz="3350"/>
              <a:t>o</a:t>
            </a:r>
            <a:r>
              <a:rPr lang="en" sz="3350"/>
              <a:t> C</a:t>
            </a:r>
            <a:endParaRPr sz="3350"/>
          </a:p>
          <a:p>
            <a:pPr indent="-329644" lvl="1" marL="914400" rtl="0" algn="l">
              <a:lnSpc>
                <a:spcPct val="150000"/>
              </a:lnSpc>
              <a:spcBef>
                <a:spcPts val="0"/>
              </a:spcBef>
              <a:spcAft>
                <a:spcPts val="0"/>
              </a:spcAft>
              <a:buSzPct val="100000"/>
              <a:buChar char="○"/>
            </a:pPr>
            <a:r>
              <a:rPr lang="en" sz="3350"/>
              <a:t>Air stone maintained dissolved O</a:t>
            </a:r>
            <a:r>
              <a:rPr baseline="-25000" lang="en" sz="3350"/>
              <a:t>2</a:t>
            </a:r>
            <a:endParaRPr sz="3350"/>
          </a:p>
          <a:p>
            <a:pPr indent="-329644" lvl="0" marL="457200" rtl="0" algn="l">
              <a:lnSpc>
                <a:spcPct val="150000"/>
              </a:lnSpc>
              <a:spcBef>
                <a:spcPts val="0"/>
              </a:spcBef>
              <a:spcAft>
                <a:spcPts val="0"/>
              </a:spcAft>
              <a:buSzPct val="100000"/>
              <a:buChar char="●"/>
            </a:pPr>
            <a:r>
              <a:rPr lang="en" sz="3350"/>
              <a:t>Samples and tests conducted at weekly intervals (day 7 and 14)</a:t>
            </a:r>
            <a:endParaRPr sz="3350"/>
          </a:p>
          <a:p>
            <a:pPr indent="-329644" lvl="1" marL="914400" rtl="0" algn="l">
              <a:lnSpc>
                <a:spcPct val="150000"/>
              </a:lnSpc>
              <a:spcBef>
                <a:spcPts val="0"/>
              </a:spcBef>
              <a:spcAft>
                <a:spcPts val="0"/>
              </a:spcAft>
              <a:buSzPct val="100000"/>
              <a:buChar char="○"/>
            </a:pPr>
            <a:r>
              <a:rPr lang="en" sz="3350"/>
              <a:t>One hemolymph extraction per tub when possible</a:t>
            </a:r>
            <a:endParaRPr sz="3350"/>
          </a:p>
          <a:p>
            <a:pPr indent="-329644" lvl="1" marL="914400" rtl="0" algn="l">
              <a:lnSpc>
                <a:spcPct val="150000"/>
              </a:lnSpc>
              <a:spcBef>
                <a:spcPts val="0"/>
              </a:spcBef>
              <a:spcAft>
                <a:spcPts val="0"/>
              </a:spcAft>
              <a:buSzPct val="100000"/>
              <a:buChar char="○"/>
            </a:pPr>
            <a:r>
              <a:rPr lang="en" sz="3350"/>
              <a:t>One to two righting tests per tub</a:t>
            </a:r>
            <a:endParaRPr sz="3350"/>
          </a:p>
          <a:p>
            <a:pPr indent="-329644" lvl="0" marL="457200" rtl="0" algn="l">
              <a:lnSpc>
                <a:spcPct val="150000"/>
              </a:lnSpc>
              <a:spcBef>
                <a:spcPts val="0"/>
              </a:spcBef>
              <a:spcAft>
                <a:spcPts val="0"/>
              </a:spcAft>
              <a:buSzPct val="100000"/>
              <a:buChar char="●"/>
            </a:pPr>
            <a:r>
              <a:rPr lang="en" sz="3350"/>
              <a:t>Hemolymph processed with L-Lactate assay kit and results recorded</a:t>
            </a:r>
            <a:endParaRPr sz="3350"/>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Calcium accumulation</a:t>
            </a:r>
            <a:endParaRPr/>
          </a:p>
        </p:txBody>
      </p:sp>
      <p:sp>
        <p:nvSpPr>
          <p:cNvPr id="111" name="Google Shape;111;p19"/>
          <p:cNvSpPr txBox="1"/>
          <p:nvPr>
            <p:ph idx="1" type="body"/>
          </p:nvPr>
        </p:nvSpPr>
        <p:spPr>
          <a:xfrm>
            <a:off x="2959425" y="3859200"/>
            <a:ext cx="2807100" cy="707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Fig. 5) Accumulation on gills of </a:t>
            </a:r>
            <a:r>
              <a:rPr i="1" lang="en"/>
              <a:t>H. Oregonensis </a:t>
            </a:r>
            <a:r>
              <a:rPr lang="en"/>
              <a:t>in H-Ca</a:t>
            </a:r>
            <a:r>
              <a:rPr baseline="30000" lang="en"/>
              <a:t>+</a:t>
            </a:r>
            <a:endParaRPr/>
          </a:p>
        </p:txBody>
      </p:sp>
      <p:pic>
        <p:nvPicPr>
          <p:cNvPr id="112" name="Google Shape;112;p19"/>
          <p:cNvPicPr preferRelativeResize="0"/>
          <p:nvPr/>
        </p:nvPicPr>
        <p:blipFill>
          <a:blip r:embed="rId3">
            <a:alphaModFix/>
          </a:blip>
          <a:stretch>
            <a:fillRect/>
          </a:stretch>
        </p:blipFill>
        <p:spPr>
          <a:xfrm>
            <a:off x="2959500" y="1302899"/>
            <a:ext cx="2806950" cy="2489600"/>
          </a:xfrm>
          <a:prstGeom prst="rect">
            <a:avLst/>
          </a:prstGeom>
          <a:noFill/>
          <a:ln>
            <a:noFill/>
          </a:ln>
        </p:spPr>
      </p:pic>
      <p:pic>
        <p:nvPicPr>
          <p:cNvPr id="113" name="Google Shape;113;p19"/>
          <p:cNvPicPr preferRelativeResize="0"/>
          <p:nvPr/>
        </p:nvPicPr>
        <p:blipFill>
          <a:blip r:embed="rId4">
            <a:alphaModFix/>
          </a:blip>
          <a:stretch>
            <a:fillRect/>
          </a:stretch>
        </p:blipFill>
        <p:spPr>
          <a:xfrm>
            <a:off x="6153613" y="1138225"/>
            <a:ext cx="2757488" cy="2994596"/>
          </a:xfrm>
          <a:prstGeom prst="rect">
            <a:avLst/>
          </a:prstGeom>
          <a:noFill/>
          <a:ln>
            <a:noFill/>
          </a:ln>
        </p:spPr>
      </p:pic>
      <p:sp>
        <p:nvSpPr>
          <p:cNvPr id="114" name="Google Shape;114;p19"/>
          <p:cNvSpPr txBox="1"/>
          <p:nvPr>
            <p:ph idx="1" type="body"/>
          </p:nvPr>
        </p:nvSpPr>
        <p:spPr>
          <a:xfrm>
            <a:off x="6153625" y="4132825"/>
            <a:ext cx="2839500" cy="918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Fig. 6) Accumulation on carapace of </a:t>
            </a:r>
            <a:r>
              <a:rPr i="1" lang="en" sz="1500"/>
              <a:t>H. Oregonensis </a:t>
            </a:r>
            <a:r>
              <a:rPr lang="en" sz="1500"/>
              <a:t>in C-Ca</a:t>
            </a:r>
            <a:endParaRPr sz="1500"/>
          </a:p>
        </p:txBody>
      </p:sp>
      <p:sp>
        <p:nvSpPr>
          <p:cNvPr id="115" name="Google Shape;115;p19"/>
          <p:cNvSpPr txBox="1"/>
          <p:nvPr>
            <p:ph idx="1" type="body"/>
          </p:nvPr>
        </p:nvSpPr>
        <p:spPr>
          <a:xfrm>
            <a:off x="152400" y="3859200"/>
            <a:ext cx="2735100" cy="918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Fig. 4) Typical gill of </a:t>
            </a:r>
            <a:r>
              <a:rPr i="1" lang="en" sz="1500"/>
              <a:t>H. oregonensis</a:t>
            </a:r>
            <a:r>
              <a:rPr lang="en" sz="1500"/>
              <a:t> under baseline regime</a:t>
            </a:r>
            <a:endParaRPr sz="1500"/>
          </a:p>
        </p:txBody>
      </p:sp>
      <p:pic>
        <p:nvPicPr>
          <p:cNvPr id="116" name="Google Shape;116;p19"/>
          <p:cNvPicPr preferRelativeResize="0"/>
          <p:nvPr/>
        </p:nvPicPr>
        <p:blipFill rotWithShape="1">
          <a:blip r:embed="rId5">
            <a:alphaModFix/>
          </a:blip>
          <a:srcRect b="12932" l="23055" r="16046" t="9859"/>
          <a:stretch/>
        </p:blipFill>
        <p:spPr>
          <a:xfrm>
            <a:off x="195392" y="1306301"/>
            <a:ext cx="2618234" cy="248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445025"/>
            <a:ext cx="36042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Mortalities</a:t>
            </a:r>
            <a:endParaRPr/>
          </a:p>
        </p:txBody>
      </p:sp>
      <p:sp>
        <p:nvSpPr>
          <p:cNvPr id="122" name="Google Shape;122;p20"/>
          <p:cNvSpPr txBox="1"/>
          <p:nvPr>
            <p:ph idx="1" type="body"/>
          </p:nvPr>
        </p:nvSpPr>
        <p:spPr>
          <a:xfrm>
            <a:off x="442100" y="4189275"/>
            <a:ext cx="5755500" cy="7713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None/>
            </a:pPr>
            <a:r>
              <a:rPr lang="en" sz="1500"/>
              <a:t>Fig. 7) Mortalities of </a:t>
            </a:r>
            <a:r>
              <a:rPr i="1" lang="en" sz="1500"/>
              <a:t>H. oregonensis</a:t>
            </a:r>
            <a:r>
              <a:rPr lang="en" sz="1500"/>
              <a:t> under each experimental regime</a:t>
            </a:r>
            <a:endParaRPr sz="1500"/>
          </a:p>
        </p:txBody>
      </p:sp>
      <p:pic>
        <p:nvPicPr>
          <p:cNvPr id="123" name="Google Shape;123;p20"/>
          <p:cNvPicPr preferRelativeResize="0"/>
          <p:nvPr/>
        </p:nvPicPr>
        <p:blipFill>
          <a:blip r:embed="rId3">
            <a:alphaModFix/>
          </a:blip>
          <a:stretch>
            <a:fillRect/>
          </a:stretch>
        </p:blipFill>
        <p:spPr>
          <a:xfrm>
            <a:off x="445025" y="1152425"/>
            <a:ext cx="5755525" cy="3110475"/>
          </a:xfrm>
          <a:prstGeom prst="rect">
            <a:avLst/>
          </a:prstGeom>
          <a:noFill/>
          <a:ln>
            <a:noFill/>
          </a:ln>
        </p:spPr>
      </p:pic>
      <p:sp>
        <p:nvSpPr>
          <p:cNvPr id="124" name="Google Shape;124;p20"/>
          <p:cNvSpPr txBox="1"/>
          <p:nvPr>
            <p:ph idx="1" type="body"/>
          </p:nvPr>
        </p:nvSpPr>
        <p:spPr>
          <a:xfrm>
            <a:off x="6245700" y="1519875"/>
            <a:ext cx="2898300" cy="1893900"/>
          </a:xfrm>
          <a:prstGeom prst="rect">
            <a:avLst/>
          </a:prstGeom>
        </p:spPr>
        <p:txBody>
          <a:bodyPr anchorCtr="0" anchor="t" bIns="91425" lIns="91425" spcFirstLastPara="1" rIns="91425" wrap="square" tIns="91425">
            <a:noAutofit/>
          </a:bodyPr>
          <a:lstStyle/>
          <a:p>
            <a:pPr indent="-330200" lvl="0" marL="457200" rtl="0" algn="l">
              <a:lnSpc>
                <a:spcPct val="85000"/>
              </a:lnSpc>
              <a:spcBef>
                <a:spcPts val="0"/>
              </a:spcBef>
              <a:spcAft>
                <a:spcPts val="0"/>
              </a:spcAft>
              <a:buSzPts val="1600"/>
              <a:buChar char="●"/>
            </a:pPr>
            <a:r>
              <a:rPr lang="en" sz="1600"/>
              <a:t>Impact on respiration may have been the driving factor in resulting mortalities</a:t>
            </a:r>
            <a:endParaRPr sz="1600"/>
          </a:p>
          <a:p>
            <a:pPr indent="-330200" lvl="0" marL="457200" rtl="0" algn="l">
              <a:lnSpc>
                <a:spcPct val="85000"/>
              </a:lnSpc>
              <a:spcBef>
                <a:spcPts val="0"/>
              </a:spcBef>
              <a:spcAft>
                <a:spcPts val="0"/>
              </a:spcAft>
              <a:buSzPts val="1600"/>
              <a:buChar char="●"/>
            </a:pPr>
            <a:r>
              <a:rPr lang="en" sz="1600"/>
              <a:t>Overaccumulation may have occurred and homeostatic process hindered</a:t>
            </a:r>
            <a:endParaRPr sz="1600"/>
          </a:p>
          <a:p>
            <a:pPr indent="0" lvl="0" marL="0" rtl="0" algn="l">
              <a:lnSpc>
                <a:spcPct val="85000"/>
              </a:lnSpc>
              <a:spcBef>
                <a:spcPts val="1200"/>
              </a:spcBef>
              <a:spcAft>
                <a:spcPts val="1200"/>
              </a:spcAft>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t>What does it mean?</a:t>
            </a:r>
            <a:endParaRPr sz="3020"/>
          </a:p>
        </p:txBody>
      </p:sp>
      <p:sp>
        <p:nvSpPr>
          <p:cNvPr id="130" name="Google Shape;130;p21"/>
          <p:cNvSpPr txBox="1"/>
          <p:nvPr>
            <p:ph idx="1" type="body"/>
          </p:nvPr>
        </p:nvSpPr>
        <p:spPr>
          <a:xfrm>
            <a:off x="311700" y="1266325"/>
            <a:ext cx="8520600" cy="3302700"/>
          </a:xfrm>
          <a:prstGeom prst="rect">
            <a:avLst/>
          </a:prstGeom>
        </p:spPr>
        <p:txBody>
          <a:bodyPr anchorCtr="0" anchor="ctr" bIns="91425" lIns="91425" spcFirstLastPara="1" rIns="91425" wrap="square" tIns="91425">
            <a:normAutofit/>
          </a:bodyPr>
          <a:lstStyle/>
          <a:p>
            <a:pPr indent="-361950" lvl="0" marL="457200" rtl="0" algn="l">
              <a:lnSpc>
                <a:spcPct val="200000"/>
              </a:lnSpc>
              <a:spcBef>
                <a:spcPts val="0"/>
              </a:spcBef>
              <a:spcAft>
                <a:spcPts val="0"/>
              </a:spcAft>
              <a:buSzPts val="2100"/>
              <a:buChar char="●"/>
            </a:pPr>
            <a:r>
              <a:rPr lang="en" sz="2100"/>
              <a:t>Foundational study</a:t>
            </a:r>
            <a:endParaRPr sz="2100"/>
          </a:p>
          <a:p>
            <a:pPr indent="-361950" lvl="0" marL="457200" rtl="0" algn="l">
              <a:lnSpc>
                <a:spcPct val="200000"/>
              </a:lnSpc>
              <a:spcBef>
                <a:spcPts val="0"/>
              </a:spcBef>
              <a:spcAft>
                <a:spcPts val="0"/>
              </a:spcAft>
              <a:buSzPts val="2100"/>
              <a:buChar char="●"/>
            </a:pPr>
            <a:r>
              <a:rPr lang="en" sz="2100"/>
              <a:t>Evidence</a:t>
            </a:r>
            <a:r>
              <a:rPr lang="en" sz="2100"/>
              <a:t> of particulate build up in gills</a:t>
            </a:r>
            <a:endParaRPr sz="2100"/>
          </a:p>
          <a:p>
            <a:pPr indent="-361950" lvl="0" marL="457200" rtl="0" algn="l">
              <a:lnSpc>
                <a:spcPct val="200000"/>
              </a:lnSpc>
              <a:spcBef>
                <a:spcPts val="0"/>
              </a:spcBef>
              <a:spcAft>
                <a:spcPts val="0"/>
              </a:spcAft>
              <a:buSzPts val="2100"/>
              <a:buChar char="●"/>
            </a:pPr>
            <a:r>
              <a:rPr lang="en" sz="2100"/>
              <a:t>Temperature increases may accelerate build up</a:t>
            </a:r>
            <a:endParaRPr sz="2100"/>
          </a:p>
          <a:p>
            <a:pPr indent="-361950" lvl="0" marL="457200" rtl="0" algn="l">
              <a:lnSpc>
                <a:spcPct val="200000"/>
              </a:lnSpc>
              <a:spcBef>
                <a:spcPts val="0"/>
              </a:spcBef>
              <a:spcAft>
                <a:spcPts val="0"/>
              </a:spcAft>
              <a:buSzPts val="2100"/>
              <a:buChar char="●"/>
            </a:pPr>
            <a:r>
              <a:rPr lang="en" sz="2100"/>
              <a:t>No connection between lactate and treatment</a:t>
            </a:r>
            <a:endParaRPr sz="2100"/>
          </a:p>
          <a:p>
            <a:pPr indent="-361950" lvl="0" marL="457200" rtl="0" algn="l">
              <a:lnSpc>
                <a:spcPct val="200000"/>
              </a:lnSpc>
              <a:spcBef>
                <a:spcPts val="0"/>
              </a:spcBef>
              <a:spcAft>
                <a:spcPts val="0"/>
              </a:spcAft>
              <a:buSzPts val="2100"/>
              <a:buChar char="●"/>
            </a:pPr>
            <a:r>
              <a:rPr lang="en" sz="2100"/>
              <a:t>Methodology hindered physiological assessment</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